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</p:sldIdLst>
  <p:sldSz cx="9144000" cy="5143500" type="screen16x9"/>
  <p:notesSz cx="6858000" cy="9144000"/>
  <p:embeddedFontLst>
    <p:embeddedFont>
      <p:font typeface="Gothic A1" panose="020B0600000101010101" charset="-127"/>
      <p:regular r:id="rId12"/>
      <p:bold r:id="rId13"/>
    </p:embeddedFont>
    <p:embeddedFont>
      <p:font typeface="Gothic A1 Medium" panose="020B0600000101010101" charset="-127"/>
      <p:regular r:id="rId14"/>
      <p:bold r:id="rId15"/>
    </p:embeddedFont>
    <p:embeddedFont>
      <p:font typeface="Gothic A1 SemiBold" panose="020B0600000101010101" charset="-127"/>
      <p:regular r:id="rId16"/>
      <p:bold r:id="rId17"/>
    </p:embeddedFont>
    <p:embeddedFont>
      <p:font typeface="Inter SemiBold" panose="020B0600000101010101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2" y="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university.tistory.com/7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university.tistory.com/7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university.tistory.com/7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62bacb92f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7" name="Google Shape;77;g2e62bacb9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62bacb92f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5" name="Google Shape;85;g2e62bacb92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62bacb92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62bacb92f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62bacb92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62bacb92f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SNS는 </a:t>
            </a:r>
            <a:r>
              <a:rPr lang="ko">
                <a:solidFill>
                  <a:schemeClr val="dk1"/>
                </a:solidFill>
                <a:highlight>
                  <a:srgbClr val="FAED7D"/>
                </a:highlight>
              </a:rPr>
              <a:t>즉시성, 공유성, 실시간성, 상호작용성, 집단지성</a:t>
            </a:r>
            <a:r>
              <a:rPr lang="ko">
                <a:solidFill>
                  <a:schemeClr val="dk1"/>
                </a:solidFill>
              </a:rPr>
              <a:t>의 특징을 가지고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출처:</a:t>
            </a:r>
            <a:r>
              <a:rPr lang="ko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https://hackeruniversity.tistory.com/74</a:t>
            </a:r>
            <a:r>
              <a:rPr lang="ko">
                <a:solidFill>
                  <a:schemeClr val="dk1"/>
                </a:solidFill>
              </a:rPr>
              <a:t> [◈ 해커발굴단 ◈ IT영재캠퍼스:티스토리]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a797be62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a797be62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SNS는 </a:t>
            </a:r>
            <a:r>
              <a:rPr lang="ko">
                <a:solidFill>
                  <a:schemeClr val="dk1"/>
                </a:solidFill>
                <a:highlight>
                  <a:srgbClr val="FAED7D"/>
                </a:highlight>
              </a:rPr>
              <a:t>즉시성, 공유성, 실시간성, 상호작용성, 집단지성</a:t>
            </a:r>
            <a:r>
              <a:rPr lang="ko">
                <a:solidFill>
                  <a:schemeClr val="dk1"/>
                </a:solidFill>
              </a:rPr>
              <a:t>의 특징을 가지고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출처:</a:t>
            </a:r>
            <a:r>
              <a:rPr lang="ko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https://hackeruniversity.tistory.com/74</a:t>
            </a:r>
            <a:r>
              <a:rPr lang="ko">
                <a:solidFill>
                  <a:schemeClr val="dk1"/>
                </a:solidFill>
              </a:rPr>
              <a:t> [◈ 해커발굴단 ◈ IT영재캠퍼스:티스토리]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a733c513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a733c513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a797be62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a797be62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a797be6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a797be625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SNS는 </a:t>
            </a:r>
            <a:r>
              <a:rPr lang="ko" dirty="0">
                <a:solidFill>
                  <a:schemeClr val="dk1"/>
                </a:solidFill>
                <a:highlight>
                  <a:srgbClr val="FAED7D"/>
                </a:highlight>
              </a:rPr>
              <a:t>즉시성, 공유성, 실시간성, 상호작용성, 집단지성</a:t>
            </a:r>
            <a:r>
              <a:rPr lang="ko" dirty="0">
                <a:solidFill>
                  <a:schemeClr val="dk1"/>
                </a:solidFill>
              </a:rPr>
              <a:t>의 특징을 가지고 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출처:</a:t>
            </a:r>
            <a:r>
              <a:rPr lang="ko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" u="sng" dirty="0">
                <a:solidFill>
                  <a:schemeClr val="hlink"/>
                </a:solidFill>
                <a:hlinkClick r:id="rId3"/>
              </a:rPr>
              <a:t>https://hackeruniversity.tistory.com/74</a:t>
            </a:r>
            <a:r>
              <a:rPr lang="ko" dirty="0">
                <a:solidFill>
                  <a:schemeClr val="dk1"/>
                </a:solidFill>
              </a:rPr>
              <a:t> [◈ 해커발굴단 ◈ IT영재캠퍼스:티스토리]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62bacb92f_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1" name="Google Shape;241;g2e62bacb92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4">
  <p:cSld name="CUSTOM_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0" y="-6928"/>
            <a:ext cx="9143999" cy="51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r="51145"/>
          <a:stretch/>
        </p:blipFill>
        <p:spPr>
          <a:xfrm>
            <a:off x="638175" y="4572750"/>
            <a:ext cx="92844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575" y="4572456"/>
            <a:ext cx="777896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7406" y="419700"/>
            <a:ext cx="1463494" cy="4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1">
  <p:cSld name="CUSTOM_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t="31566" b="48090"/>
          <a:stretch/>
        </p:blipFill>
        <p:spPr>
          <a:xfrm>
            <a:off x="6150" y="-6925"/>
            <a:ext cx="9143999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맞춤 레이아웃 2">
  <p:cSld name="CUSTOM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 descr="Imag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763" y="1038225"/>
            <a:ext cx="8377238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t="16302" b="81933"/>
          <a:stretch/>
        </p:blipFill>
        <p:spPr>
          <a:xfrm>
            <a:off x="6150" y="-6925"/>
            <a:ext cx="9143999" cy="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00" y="2313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638163" y="2498281"/>
            <a:ext cx="2995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lang="ko" sz="12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채수성, 양소현, 신원호, 최재호, 하지성</a:t>
            </a:r>
            <a:endParaRPr sz="1200" b="1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lang="ko" sz="12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소속</a:t>
            </a:r>
            <a:endParaRPr sz="1200" b="1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561975" y="1069338"/>
            <a:ext cx="8013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실시간 웹 데이터 기반 재난 상황 전파 알림 및 채팅 봇 개발</a:t>
            </a:r>
            <a:endParaRPr sz="30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82" name="Google Shape;82;p18"/>
          <p:cNvCxnSpPr/>
          <p:nvPr/>
        </p:nvCxnSpPr>
        <p:spPr>
          <a:xfrm>
            <a:off x="560850" y="2345825"/>
            <a:ext cx="8052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392138" y="423388"/>
            <a:ext cx="4086300" cy="63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nter SemiBold"/>
              <a:buNone/>
            </a:pPr>
            <a:r>
              <a:rPr lang="ko" sz="3000" b="0" i="0" u="none" strike="noStrike" cap="none" dirty="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2113673" y="1329650"/>
            <a:ext cx="38400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01 </a:t>
            </a: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팀 및 팀원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02 프로젝트 개요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03 프로젝트 아키텍쳐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 dirty="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04 데모 시연 및 PoC 소개</a:t>
            </a: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endParaRPr sz="1200" dirty="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89" name="Google Shape;89;p19"/>
          <p:cNvCxnSpPr/>
          <p:nvPr/>
        </p:nvCxnSpPr>
        <p:spPr>
          <a:xfrm>
            <a:off x="5401975" y="1312475"/>
            <a:ext cx="0" cy="27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팀 및 팀원 소개</a:t>
            </a:r>
            <a:endParaRPr sz="2000" b="1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95" name="Google Shape;95;p20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20"/>
          <p:cNvSpPr txBox="1"/>
          <p:nvPr/>
        </p:nvSpPr>
        <p:spPr>
          <a:xfrm>
            <a:off x="387325" y="1314550"/>
            <a:ext cx="84129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팀</a:t>
            </a:r>
            <a:endParaRPr sz="16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최후의 5인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팀원 소개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채수성(팀장) - 아이디어 제안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양소현 - gradio 구축, Prompt Engineering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신원호 - 뉴스데이터, 인스타 데이터 수집, DB적재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최재호 - 뉴스데이터, 인스타 데이터 수집, DB적재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Font typeface="Gothic A1"/>
              <a:buChar char="●"/>
            </a:pPr>
            <a:r>
              <a:rPr 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하지성 - X 데이터 수집, 뉴스 데이터 수집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387325" y="1314550"/>
            <a:ext cx="84129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안전 안내 문자의 경우 기본적인 내용만을 포함하고 있음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300"/>
              <a:buFont typeface="Gothic A1"/>
              <a:buChar char="●"/>
            </a:pPr>
            <a:r>
              <a:rPr lang="ko" sz="1300" dirty="0">
                <a:solidFill>
                  <a:schemeClr val="dk1"/>
                </a:solidFill>
              </a:rPr>
              <a:t>장소, 재난 및 위험 내용, 안전에 대한 행동요령 언급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재난이 발생했을 경우, 기본적인 내용 이상으로 현장 상황에 대한 정보 제공이 필요함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SNS 데이터는 언론 보도 이전에 현장 상황에 대한 실시간 정보 획득 및 초동 대응이 가능함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300"/>
              <a:buFont typeface="Gothic A1"/>
              <a:buChar char="●"/>
            </a:pPr>
            <a:r>
              <a:rPr lang="ko" sz="1300" dirty="0">
                <a:solidFill>
                  <a:schemeClr val="dk1"/>
                </a:solidFill>
              </a:rPr>
              <a:t>SNS 데이터는 </a:t>
            </a:r>
            <a:r>
              <a:rPr lang="ko" sz="1300" b="1" dirty="0">
                <a:solidFill>
                  <a:srgbClr val="FF0000"/>
                </a:solidFill>
              </a:rPr>
              <a:t>즉시성, 실시간성</a:t>
            </a:r>
            <a:r>
              <a:rPr lang="ko" sz="1300" dirty="0">
                <a:solidFill>
                  <a:schemeClr val="dk1"/>
                </a:solidFill>
              </a:rPr>
              <a:t>, 공유성, 상호작용성, 집단지성의 성격을 지니고 있음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 dirty="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SNS 데이터를 활용하여, 안전 안내 문자에 추가적으로 재난 상황에 대한 정보를 제공하는 것을 목적으로 함</a:t>
            </a:r>
            <a:endParaRPr sz="1600" b="1" dirty="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목적</a:t>
            </a:r>
            <a:endParaRPr sz="2000" b="1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r="14420"/>
          <a:stretch/>
        </p:blipFill>
        <p:spPr>
          <a:xfrm>
            <a:off x="5507100" y="171913"/>
            <a:ext cx="3523700" cy="10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825" y="1314550"/>
            <a:ext cx="2559975" cy="9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솔루션 소개</a:t>
            </a:r>
            <a:endParaRPr sz="2000" b="1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10" name="Google Shape;110;p22"/>
          <p:cNvCxnSpPr/>
          <p:nvPr/>
        </p:nvCxnSpPr>
        <p:spPr>
          <a:xfrm>
            <a:off x="387325" y="5614800"/>
            <a:ext cx="8636100" cy="0"/>
          </a:xfrm>
          <a:prstGeom prst="straightConnector1">
            <a:avLst/>
          </a:prstGeom>
          <a:noFill/>
          <a:ln w="9525" cap="flat" cmpd="sng">
            <a:solidFill>
              <a:srgbClr val="E5E5E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2"/>
          <p:cNvSpPr/>
          <p:nvPr/>
        </p:nvSpPr>
        <p:spPr>
          <a:xfrm>
            <a:off x="4634396" y="4355623"/>
            <a:ext cx="961200" cy="52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&lt;즉시성&gt;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SNS 수집 (크롤링) </a:t>
            </a:r>
            <a:endParaRPr sz="1000"/>
          </a:p>
        </p:txBody>
      </p:sp>
      <p:sp>
        <p:nvSpPr>
          <p:cNvPr id="112" name="Google Shape;112;p22"/>
          <p:cNvSpPr/>
          <p:nvPr/>
        </p:nvSpPr>
        <p:spPr>
          <a:xfrm>
            <a:off x="7431599" y="3943182"/>
            <a:ext cx="1300800" cy="93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&lt;진위성&gt;</a:t>
            </a:r>
            <a:br>
              <a:rPr lang="ko" sz="1000"/>
            </a:br>
            <a:r>
              <a:rPr lang="ko" sz="1000"/>
              <a:t>뉴스 요약 및 정리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(Solar LLM)</a:t>
            </a:r>
            <a:endParaRPr sz="1000"/>
          </a:p>
        </p:txBody>
      </p:sp>
      <p:sp>
        <p:nvSpPr>
          <p:cNvPr id="113" name="Google Shape;113;p22"/>
          <p:cNvSpPr/>
          <p:nvPr/>
        </p:nvSpPr>
        <p:spPr>
          <a:xfrm>
            <a:off x="3716125" y="3943175"/>
            <a:ext cx="3513900" cy="30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긴급재난문자</a:t>
            </a:r>
            <a:endParaRPr sz="1000"/>
          </a:p>
        </p:txBody>
      </p:sp>
      <p:sp>
        <p:nvSpPr>
          <p:cNvPr id="114" name="Google Shape;114;p22"/>
          <p:cNvSpPr/>
          <p:nvPr/>
        </p:nvSpPr>
        <p:spPr>
          <a:xfrm>
            <a:off x="2134525" y="3517125"/>
            <a:ext cx="6730800" cy="38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842625" y="1175325"/>
            <a:ext cx="110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</a:rPr>
              <a:t>솔루션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544450" y="1972325"/>
            <a:ext cx="191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</a:rPr>
              <a:t>세부 기술 목표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690225" y="2668600"/>
            <a:ext cx="191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</a:rPr>
              <a:t>고객/수요처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2864275" y="1139625"/>
            <a:ext cx="5724900" cy="456300"/>
          </a:xfrm>
          <a:prstGeom prst="roundRect">
            <a:avLst>
              <a:gd name="adj" fmla="val 16667"/>
            </a:avLst>
          </a:prstGeom>
          <a:solidFill>
            <a:srgbClr val="2713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실시간 웹데이터 기반 재난 상황 전파 알림 및 채팅 봇 개발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3985600" y="1748325"/>
            <a:ext cx="70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기능 1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465950" y="1748325"/>
            <a:ext cx="70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기능 2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21" name="Google Shape;121;p22"/>
          <p:cNvCxnSpPr/>
          <p:nvPr/>
        </p:nvCxnSpPr>
        <p:spPr>
          <a:xfrm>
            <a:off x="5628850" y="1786275"/>
            <a:ext cx="0" cy="7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22"/>
          <p:cNvCxnSpPr/>
          <p:nvPr/>
        </p:nvCxnSpPr>
        <p:spPr>
          <a:xfrm>
            <a:off x="8025275" y="1712625"/>
            <a:ext cx="0" cy="7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22"/>
          <p:cNvSpPr txBox="1"/>
          <p:nvPr/>
        </p:nvSpPr>
        <p:spPr>
          <a:xfrm>
            <a:off x="3930400" y="2672225"/>
            <a:ext cx="70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시민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6407375" y="2707125"/>
            <a:ext cx="703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행안부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301450" y="2055925"/>
            <a:ext cx="206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SNS 기반의 실시간 재난 상황 감지 및 알림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5697900" y="2026800"/>
            <a:ext cx="223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언론 보도 시작과 함께 SNS 데이터의 진위여부 판단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15725" y="3148550"/>
            <a:ext cx="191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</a:rPr>
              <a:t>목표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168400" y="3135025"/>
            <a:ext cx="491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재난 상황 발생 시 신속한 정보 공유 및 대응 체계 마련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3716125" y="4355623"/>
            <a:ext cx="828600" cy="52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기존</a:t>
            </a:r>
            <a:endParaRPr sz="1000"/>
          </a:p>
        </p:txBody>
      </p:sp>
      <p:sp>
        <p:nvSpPr>
          <p:cNvPr id="130" name="Google Shape;130;p22"/>
          <p:cNvSpPr/>
          <p:nvPr/>
        </p:nvSpPr>
        <p:spPr>
          <a:xfrm>
            <a:off x="5685325" y="4355623"/>
            <a:ext cx="1544400" cy="52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상황 요약 및 정리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(Solar LLM)</a:t>
            </a:r>
            <a:endParaRPr sz="1000"/>
          </a:p>
        </p:txBody>
      </p:sp>
      <p:sp>
        <p:nvSpPr>
          <p:cNvPr id="131" name="Google Shape;131;p22"/>
          <p:cNvSpPr txBox="1"/>
          <p:nvPr/>
        </p:nvSpPr>
        <p:spPr>
          <a:xfrm>
            <a:off x="707550" y="3578050"/>
            <a:ext cx="91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</a:rPr>
              <a:t>타임라인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213750" y="3943175"/>
            <a:ext cx="1300800" cy="93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재난 발생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2273575" y="529225"/>
            <a:ext cx="82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embedding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557800" y="539150"/>
            <a:ext cx="82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embedding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39" name="Google Shape;139;p23"/>
          <p:cNvCxnSpPr/>
          <p:nvPr/>
        </p:nvCxnSpPr>
        <p:spPr>
          <a:xfrm>
            <a:off x="123250" y="2911650"/>
            <a:ext cx="889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3"/>
          <p:cNvCxnSpPr>
            <a:stCxn id="141" idx="2"/>
            <a:endCxn id="142" idx="0"/>
          </p:cNvCxnSpPr>
          <p:nvPr/>
        </p:nvCxnSpPr>
        <p:spPr>
          <a:xfrm rot="5400000">
            <a:off x="5761100" y="750575"/>
            <a:ext cx="355800" cy="4217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3" name="Google Shape;143;p23"/>
          <p:cNvSpPr/>
          <p:nvPr/>
        </p:nvSpPr>
        <p:spPr>
          <a:xfrm>
            <a:off x="5101400" y="4429813"/>
            <a:ext cx="2234100" cy="6795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Groundedness checker</a:t>
            </a:r>
            <a:endParaRPr sz="1100"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t="19065" b="26226"/>
          <a:stretch/>
        </p:blipFill>
        <p:spPr>
          <a:xfrm>
            <a:off x="3069400" y="2173925"/>
            <a:ext cx="1470600" cy="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t="19065" b="26226"/>
          <a:stretch/>
        </p:blipFill>
        <p:spPr>
          <a:xfrm>
            <a:off x="3095150" y="4515925"/>
            <a:ext cx="1470600" cy="50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>
            <a:stCxn id="147" idx="3"/>
            <a:endCxn id="148" idx="1"/>
          </p:cNvCxnSpPr>
          <p:nvPr/>
        </p:nvCxnSpPr>
        <p:spPr>
          <a:xfrm>
            <a:off x="2299225" y="877825"/>
            <a:ext cx="770100" cy="0"/>
          </a:xfrm>
          <a:prstGeom prst="straightConnector1">
            <a:avLst/>
          </a:prstGeom>
          <a:noFill/>
          <a:ln w="9525" cap="flat" cmpd="sng">
            <a:solidFill>
              <a:srgbClr val="27138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47" name="Google Shape;147;p23"/>
          <p:cNvSpPr/>
          <p:nvPr/>
        </p:nvSpPr>
        <p:spPr>
          <a:xfrm>
            <a:off x="896725" y="699475"/>
            <a:ext cx="1402500" cy="356700"/>
          </a:xfrm>
          <a:prstGeom prst="roundRect">
            <a:avLst>
              <a:gd name="adj" fmla="val 16667"/>
            </a:avLst>
          </a:prstGeom>
          <a:solidFill>
            <a:srgbClr val="2713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SNS 데이터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51" y="634826"/>
            <a:ext cx="243000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896725" y="3026050"/>
            <a:ext cx="1402500" cy="356700"/>
          </a:xfrm>
          <a:prstGeom prst="roundRect">
            <a:avLst>
              <a:gd name="adj" fmla="val 16667"/>
            </a:avLst>
          </a:prstGeom>
          <a:solidFill>
            <a:srgbClr val="2713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뉴스 데이터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3069400" y="1185000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 w="9525" cap="flat" cmpd="sng">
            <a:solidFill>
              <a:srgbClr val="271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Result</a:t>
            </a:r>
            <a:endParaRPr sz="1300"/>
          </a:p>
        </p:txBody>
      </p:sp>
      <p:sp>
        <p:nvSpPr>
          <p:cNvPr id="152" name="Google Shape;152;p23"/>
          <p:cNvSpPr/>
          <p:nvPr/>
        </p:nvSpPr>
        <p:spPr>
          <a:xfrm>
            <a:off x="3069400" y="1670525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 w="9525" cap="flat" cmpd="sng">
            <a:solidFill>
              <a:srgbClr val="271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Context</a:t>
            </a:r>
            <a:endParaRPr sz="1300"/>
          </a:p>
        </p:txBody>
      </p:sp>
      <p:sp>
        <p:nvSpPr>
          <p:cNvPr id="153" name="Google Shape;153;p23"/>
          <p:cNvSpPr/>
          <p:nvPr/>
        </p:nvSpPr>
        <p:spPr>
          <a:xfrm>
            <a:off x="3095138" y="3501200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 w="9525" cap="flat" cmpd="sng">
            <a:solidFill>
              <a:srgbClr val="271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Result</a:t>
            </a:r>
            <a:endParaRPr sz="1300"/>
          </a:p>
        </p:txBody>
      </p:sp>
      <p:sp>
        <p:nvSpPr>
          <p:cNvPr id="154" name="Google Shape;154;p23"/>
          <p:cNvSpPr/>
          <p:nvPr/>
        </p:nvSpPr>
        <p:spPr>
          <a:xfrm>
            <a:off x="3095138" y="4008550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 w="9525" cap="flat" cmpd="sng">
            <a:solidFill>
              <a:srgbClr val="271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Context</a:t>
            </a:r>
            <a:endParaRPr sz="1300"/>
          </a:p>
        </p:txBody>
      </p:sp>
      <p:sp>
        <p:nvSpPr>
          <p:cNvPr id="155" name="Google Shape;155;p23"/>
          <p:cNvSpPr/>
          <p:nvPr/>
        </p:nvSpPr>
        <p:spPr>
          <a:xfrm>
            <a:off x="3069400" y="699475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Vector Database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095150" y="3037050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Vector Database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56" name="Google Shape;156;p23"/>
          <p:cNvCxnSpPr>
            <a:stCxn id="150" idx="3"/>
            <a:endCxn id="142" idx="1"/>
          </p:cNvCxnSpPr>
          <p:nvPr/>
        </p:nvCxnSpPr>
        <p:spPr>
          <a:xfrm>
            <a:off x="2299225" y="3204400"/>
            <a:ext cx="795900" cy="11100"/>
          </a:xfrm>
          <a:prstGeom prst="straightConnector1">
            <a:avLst/>
          </a:prstGeom>
          <a:noFill/>
          <a:ln w="9525" cap="flat" cmpd="sng">
            <a:solidFill>
              <a:srgbClr val="27138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3"/>
          <p:cNvCxnSpPr>
            <a:stCxn id="155" idx="2"/>
            <a:endCxn id="151" idx="0"/>
          </p:cNvCxnSpPr>
          <p:nvPr/>
        </p:nvCxnSpPr>
        <p:spPr>
          <a:xfrm>
            <a:off x="3804700" y="1056175"/>
            <a:ext cx="0" cy="1287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3"/>
          <p:cNvCxnSpPr>
            <a:stCxn id="151" idx="2"/>
            <a:endCxn id="152" idx="0"/>
          </p:cNvCxnSpPr>
          <p:nvPr/>
        </p:nvCxnSpPr>
        <p:spPr>
          <a:xfrm>
            <a:off x="3804700" y="1541700"/>
            <a:ext cx="0" cy="1287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3"/>
          <p:cNvCxnSpPr>
            <a:stCxn id="142" idx="2"/>
            <a:endCxn id="153" idx="0"/>
          </p:cNvCxnSpPr>
          <p:nvPr/>
        </p:nvCxnSpPr>
        <p:spPr>
          <a:xfrm>
            <a:off x="3830450" y="3393750"/>
            <a:ext cx="0" cy="1074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3"/>
          <p:cNvCxnSpPr>
            <a:stCxn id="153" idx="2"/>
            <a:endCxn id="154" idx="0"/>
          </p:cNvCxnSpPr>
          <p:nvPr/>
        </p:nvCxnSpPr>
        <p:spPr>
          <a:xfrm>
            <a:off x="3830438" y="3857900"/>
            <a:ext cx="0" cy="1506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3"/>
          <p:cNvCxnSpPr>
            <a:stCxn id="162" idx="1"/>
            <a:endCxn id="155" idx="3"/>
          </p:cNvCxnSpPr>
          <p:nvPr/>
        </p:nvCxnSpPr>
        <p:spPr>
          <a:xfrm rot="10800000">
            <a:off x="4539900" y="877825"/>
            <a:ext cx="857100" cy="0"/>
          </a:xfrm>
          <a:prstGeom prst="straightConnector1">
            <a:avLst/>
          </a:prstGeom>
          <a:noFill/>
          <a:ln w="9525" cap="flat" cmpd="sng">
            <a:solidFill>
              <a:srgbClr val="27138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2" name="Google Shape;162;p23"/>
          <p:cNvSpPr/>
          <p:nvPr/>
        </p:nvSpPr>
        <p:spPr>
          <a:xfrm>
            <a:off x="5397000" y="699475"/>
            <a:ext cx="1137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Query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5440575" y="2173925"/>
            <a:ext cx="1137600" cy="5073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Answer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64" name="Google Shape;164;p23"/>
          <p:cNvCxnSpPr>
            <a:stCxn id="144" idx="3"/>
            <a:endCxn id="163" idx="1"/>
          </p:cNvCxnSpPr>
          <p:nvPr/>
        </p:nvCxnSpPr>
        <p:spPr>
          <a:xfrm>
            <a:off x="4540000" y="2427575"/>
            <a:ext cx="900600" cy="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3"/>
          <p:cNvCxnSpPr>
            <a:stCxn id="152" idx="2"/>
            <a:endCxn id="144" idx="0"/>
          </p:cNvCxnSpPr>
          <p:nvPr/>
        </p:nvCxnSpPr>
        <p:spPr>
          <a:xfrm>
            <a:off x="3804700" y="2027225"/>
            <a:ext cx="0" cy="1467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3"/>
          <p:cNvCxnSpPr>
            <a:stCxn id="154" idx="2"/>
            <a:endCxn id="145" idx="0"/>
          </p:cNvCxnSpPr>
          <p:nvPr/>
        </p:nvCxnSpPr>
        <p:spPr>
          <a:xfrm>
            <a:off x="3830438" y="4365250"/>
            <a:ext cx="0" cy="1506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3"/>
          <p:cNvCxnSpPr>
            <a:stCxn id="145" idx="3"/>
            <a:endCxn id="143" idx="1"/>
          </p:cNvCxnSpPr>
          <p:nvPr/>
        </p:nvCxnSpPr>
        <p:spPr>
          <a:xfrm>
            <a:off x="4565750" y="4769575"/>
            <a:ext cx="535500" cy="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3"/>
          <p:cNvSpPr/>
          <p:nvPr/>
        </p:nvSpPr>
        <p:spPr>
          <a:xfrm>
            <a:off x="7698200" y="4515925"/>
            <a:ext cx="1137600" cy="5073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Answer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69" name="Google Shape;169;p23"/>
          <p:cNvCxnSpPr>
            <a:stCxn id="143" idx="3"/>
            <a:endCxn id="168" idx="1"/>
          </p:cNvCxnSpPr>
          <p:nvPr/>
        </p:nvCxnSpPr>
        <p:spPr>
          <a:xfrm>
            <a:off x="7335500" y="4769563"/>
            <a:ext cx="362700" cy="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3"/>
          <p:cNvCxnSpPr>
            <a:stCxn id="154" idx="3"/>
            <a:endCxn id="143" idx="0"/>
          </p:cNvCxnSpPr>
          <p:nvPr/>
        </p:nvCxnSpPr>
        <p:spPr>
          <a:xfrm>
            <a:off x="4565738" y="4186900"/>
            <a:ext cx="1652700" cy="243000"/>
          </a:xfrm>
          <a:prstGeom prst="bentConnector2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1" name="Google Shape;171;p23"/>
          <p:cNvSpPr/>
          <p:nvPr/>
        </p:nvSpPr>
        <p:spPr>
          <a:xfrm>
            <a:off x="216850" y="705450"/>
            <a:ext cx="362700" cy="197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즉시성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216850" y="3120200"/>
            <a:ext cx="362700" cy="18081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진위성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216848" y="182000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아키텍처</a:t>
            </a:r>
            <a:endParaRPr sz="2000" b="1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51" y="2953401"/>
            <a:ext cx="243000" cy="2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7478750" y="2173925"/>
            <a:ext cx="1137600" cy="5073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Query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75" name="Google Shape;175;p23"/>
          <p:cNvCxnSpPr>
            <a:endCxn id="141" idx="1"/>
          </p:cNvCxnSpPr>
          <p:nvPr/>
        </p:nvCxnSpPr>
        <p:spPr>
          <a:xfrm>
            <a:off x="6578150" y="2427575"/>
            <a:ext cx="900600" cy="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76" name="Google Shape;176;p23"/>
          <p:cNvSpPr txBox="1"/>
          <p:nvPr/>
        </p:nvSpPr>
        <p:spPr>
          <a:xfrm>
            <a:off x="6578150" y="2027225"/>
            <a:ext cx="82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summarize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2273575" y="529225"/>
            <a:ext cx="82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embedding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557800" y="539150"/>
            <a:ext cx="82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embedding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>
            <a:off x="123250" y="2911650"/>
            <a:ext cx="889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t="19065" b="26226"/>
          <a:stretch/>
        </p:blipFill>
        <p:spPr>
          <a:xfrm>
            <a:off x="3069400" y="2173925"/>
            <a:ext cx="1470600" cy="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t="19065" b="26226"/>
          <a:stretch/>
        </p:blipFill>
        <p:spPr>
          <a:xfrm>
            <a:off x="3095150" y="4515925"/>
            <a:ext cx="1470600" cy="5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2134750" y="3028075"/>
            <a:ext cx="3387900" cy="356700"/>
          </a:xfrm>
          <a:prstGeom prst="roundRect">
            <a:avLst>
              <a:gd name="adj" fmla="val 16667"/>
            </a:avLst>
          </a:prstGeom>
          <a:solidFill>
            <a:srgbClr val="2713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뉴스 데이터(str 형태)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3069400" y="1670525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 w="9525" cap="flat" cmpd="sng">
            <a:solidFill>
              <a:srgbClr val="271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Context</a:t>
            </a:r>
            <a:endParaRPr sz="1300"/>
          </a:p>
        </p:txBody>
      </p:sp>
      <p:sp>
        <p:nvSpPr>
          <p:cNvPr id="188" name="Google Shape;188;p24"/>
          <p:cNvSpPr/>
          <p:nvPr/>
        </p:nvSpPr>
        <p:spPr>
          <a:xfrm>
            <a:off x="3095138" y="4008550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 w="9525" cap="flat" cmpd="sng">
            <a:solidFill>
              <a:srgbClr val="271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Context</a:t>
            </a:r>
            <a:endParaRPr sz="1300"/>
          </a:p>
        </p:txBody>
      </p:sp>
      <p:sp>
        <p:nvSpPr>
          <p:cNvPr id="189" name="Google Shape;189;p24"/>
          <p:cNvSpPr/>
          <p:nvPr/>
        </p:nvSpPr>
        <p:spPr>
          <a:xfrm>
            <a:off x="3069400" y="699475"/>
            <a:ext cx="1470600" cy="356700"/>
          </a:xfrm>
          <a:prstGeom prst="roundRect">
            <a:avLst>
              <a:gd name="adj" fmla="val 16667"/>
            </a:avLst>
          </a:prstGeom>
          <a:solidFill>
            <a:srgbClr val="8B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Vector Database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90" name="Google Shape;190;p24"/>
          <p:cNvCxnSpPr>
            <a:stCxn id="189" idx="2"/>
            <a:endCxn id="187" idx="0"/>
          </p:cNvCxnSpPr>
          <p:nvPr/>
        </p:nvCxnSpPr>
        <p:spPr>
          <a:xfrm>
            <a:off x="3804700" y="1056175"/>
            <a:ext cx="0" cy="6144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4"/>
          <p:cNvCxnSpPr>
            <a:stCxn id="186" idx="2"/>
            <a:endCxn id="188" idx="0"/>
          </p:cNvCxnSpPr>
          <p:nvPr/>
        </p:nvCxnSpPr>
        <p:spPr>
          <a:xfrm>
            <a:off x="3828700" y="3384775"/>
            <a:ext cx="1800" cy="6237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24"/>
          <p:cNvCxnSpPr>
            <a:stCxn id="193" idx="1"/>
            <a:endCxn id="189" idx="3"/>
          </p:cNvCxnSpPr>
          <p:nvPr/>
        </p:nvCxnSpPr>
        <p:spPr>
          <a:xfrm rot="10800000">
            <a:off x="4540000" y="877825"/>
            <a:ext cx="857100" cy="0"/>
          </a:xfrm>
          <a:prstGeom prst="straightConnector1">
            <a:avLst/>
          </a:prstGeom>
          <a:noFill/>
          <a:ln w="9525" cap="flat" cmpd="sng">
            <a:solidFill>
              <a:srgbClr val="27138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4" name="Google Shape;194;p24"/>
          <p:cNvSpPr/>
          <p:nvPr/>
        </p:nvSpPr>
        <p:spPr>
          <a:xfrm>
            <a:off x="5440575" y="2173925"/>
            <a:ext cx="1137600" cy="5073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Answer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95" name="Google Shape;195;p24"/>
          <p:cNvCxnSpPr>
            <a:stCxn id="184" idx="3"/>
            <a:endCxn id="194" idx="1"/>
          </p:cNvCxnSpPr>
          <p:nvPr/>
        </p:nvCxnSpPr>
        <p:spPr>
          <a:xfrm>
            <a:off x="4540000" y="2427575"/>
            <a:ext cx="900600" cy="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24"/>
          <p:cNvCxnSpPr>
            <a:stCxn id="187" idx="2"/>
            <a:endCxn id="184" idx="0"/>
          </p:cNvCxnSpPr>
          <p:nvPr/>
        </p:nvCxnSpPr>
        <p:spPr>
          <a:xfrm>
            <a:off x="3804700" y="2027225"/>
            <a:ext cx="0" cy="1467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4"/>
          <p:cNvCxnSpPr>
            <a:stCxn id="188" idx="2"/>
            <a:endCxn id="185" idx="0"/>
          </p:cNvCxnSpPr>
          <p:nvPr/>
        </p:nvCxnSpPr>
        <p:spPr>
          <a:xfrm>
            <a:off x="3830438" y="4365250"/>
            <a:ext cx="0" cy="15060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7698200" y="4515925"/>
            <a:ext cx="1137600" cy="507300"/>
          </a:xfrm>
          <a:prstGeom prst="roundRect">
            <a:avLst>
              <a:gd name="adj" fmla="val 16667"/>
            </a:avLst>
          </a:prstGeom>
          <a:solidFill>
            <a:srgbClr val="EC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Answer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99" name="Google Shape;199;p24"/>
          <p:cNvCxnSpPr>
            <a:stCxn id="185" idx="3"/>
            <a:endCxn id="198" idx="1"/>
          </p:cNvCxnSpPr>
          <p:nvPr/>
        </p:nvCxnSpPr>
        <p:spPr>
          <a:xfrm>
            <a:off x="4565750" y="4769575"/>
            <a:ext cx="3132300" cy="0"/>
          </a:xfrm>
          <a:prstGeom prst="straightConnector1">
            <a:avLst/>
          </a:prstGeom>
          <a:noFill/>
          <a:ln w="9525" cap="flat" cmpd="sng">
            <a:solidFill>
              <a:srgbClr val="8B71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4"/>
          <p:cNvSpPr/>
          <p:nvPr/>
        </p:nvSpPr>
        <p:spPr>
          <a:xfrm>
            <a:off x="216850" y="705450"/>
            <a:ext cx="362700" cy="1975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즉시성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216850" y="3120200"/>
            <a:ext cx="362700" cy="18081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진위성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216848" y="182000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프로젝트 아키텍처</a:t>
            </a:r>
            <a:endParaRPr sz="2000" b="1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2134750" y="655975"/>
            <a:ext cx="3387900" cy="400200"/>
          </a:xfrm>
          <a:prstGeom prst="roundRect">
            <a:avLst>
              <a:gd name="adj" fmla="val 16667"/>
            </a:avLst>
          </a:prstGeom>
          <a:solidFill>
            <a:srgbClr val="2713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SNS fake 데이터(str 형태)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87313" y="591613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1"/>
                </a:solidFill>
                <a:latin typeface="Gothic A1"/>
                <a:ea typeface="Gothic A1"/>
                <a:cs typeface="Gothic A1"/>
                <a:sym typeface="Gothic A1"/>
              </a:rPr>
              <a:t>데모시연 및 PoC 소개</a:t>
            </a:r>
            <a:endParaRPr sz="2000" b="1">
              <a:solidFill>
                <a:schemeClr val="accen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" name="Google Shape;96;p20">
            <a:extLst>
              <a:ext uri="{FF2B5EF4-FFF2-40B4-BE49-F238E27FC236}">
                <a16:creationId xmlns:a16="http://schemas.microsoft.com/office/drawing/2014/main" id="{FABC6257-E80A-6D7D-3E80-F2A3ADB8C1D1}"/>
              </a:ext>
            </a:extLst>
          </p:cNvPr>
          <p:cNvSpPr txBox="1"/>
          <p:nvPr/>
        </p:nvSpPr>
        <p:spPr>
          <a:xfrm>
            <a:off x="387325" y="1314550"/>
            <a:ext cx="8412900" cy="6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altLang="ko" sz="1200" dirty="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https://github.com/journeythrunrun/mini-chatbot-solar</a:t>
            </a:r>
            <a:endParaRPr sz="12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/>
        </p:nvSpPr>
        <p:spPr>
          <a:xfrm>
            <a:off x="561975" y="588568"/>
            <a:ext cx="40863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End of Document</a:t>
            </a:r>
            <a:endParaRPr sz="2500" b="1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marR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Thank you</a:t>
            </a:r>
            <a:endParaRPr sz="2500" b="1" i="0" u="none" strike="noStrike" cap="non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457</Words>
  <Application>Microsoft Office PowerPoint</Application>
  <PresentationFormat>화면 슬라이드 쇼(16:9)</PresentationFormat>
  <Paragraphs>98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Gothic A1</vt:lpstr>
      <vt:lpstr>Gothic A1 SemiBold</vt:lpstr>
      <vt:lpstr>Inter SemiBold</vt:lpstr>
      <vt:lpstr>Arial</vt:lpstr>
      <vt:lpstr>Gothic A1 Medium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소현 양</cp:lastModifiedBy>
  <cp:revision>2</cp:revision>
  <dcterms:modified xsi:type="dcterms:W3CDTF">2024-07-06T09:05:31Z</dcterms:modified>
</cp:coreProperties>
</file>